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96" r:id="rId2"/>
    <p:sldId id="257" r:id="rId3"/>
    <p:sldId id="258" r:id="rId4"/>
    <p:sldId id="259" r:id="rId5"/>
    <p:sldId id="260" r:id="rId6"/>
    <p:sldId id="261" r:id="rId7"/>
    <p:sldId id="262" r:id="rId8"/>
    <p:sldId id="598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MMLU (kennis)</c:v>
                </c:pt>
              </c:strCache>
            </c:strRef>
          </c:tx>
          <c:spPr>
            <a:ln w="31750" cap="flat">
              <a:solidFill>
                <a:srgbClr val="C8442A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C8442A"/>
              </a:solidFill>
              <a:ln w="9525" cap="flat">
                <a:solidFill>
                  <a:srgbClr val="C8442A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44</c:v>
                </c:pt>
                <c:pt idx="2">
                  <c:v>57</c:v>
                </c:pt>
                <c:pt idx="3">
                  <c:v>67</c:v>
                </c:pt>
                <c:pt idx="4">
                  <c:v>86</c:v>
                </c:pt>
                <c:pt idx="5">
                  <c:v>89</c:v>
                </c:pt>
                <c:pt idx="6">
                  <c:v>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FFF-E846-BF61-5336BDDA1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GSM8K (wiskunde)</c:v>
                </c:pt>
              </c:strCache>
            </c:strRef>
          </c:tx>
          <c:spPr>
            <a:ln w="31750" cap="flat">
              <a:solidFill>
                <a:srgbClr val="1F4E79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1F4E79"/>
              </a:solidFill>
              <a:ln w="9525" cap="flat">
                <a:solidFill>
                  <a:srgbClr val="1F4E79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18</c:v>
                </c:pt>
                <c:pt idx="2">
                  <c:v>35</c:v>
                </c:pt>
                <c:pt idx="3">
                  <c:v>55</c:v>
                </c:pt>
                <c:pt idx="4">
                  <c:v>80</c:v>
                </c:pt>
                <c:pt idx="5">
                  <c:v>92</c:v>
                </c:pt>
                <c:pt idx="6">
                  <c:v>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FF-E846-BF61-5336BDDA12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HumanEval (code)</c:v>
                </c:pt>
              </c:strCache>
            </c:strRef>
          </c:tx>
          <c:spPr>
            <a:ln w="31750" cap="flat">
              <a:solidFill>
                <a:srgbClr val="E8B04A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E8B04A"/>
              </a:solidFill>
              <a:ln w="9525" cap="flat">
                <a:solidFill>
                  <a:srgbClr val="E8B04A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12</c:v>
                </c:pt>
                <c:pt idx="1">
                  <c:v>22</c:v>
                </c:pt>
                <c:pt idx="2">
                  <c:v>36</c:v>
                </c:pt>
                <c:pt idx="3">
                  <c:v>65</c:v>
                </c:pt>
                <c:pt idx="4">
                  <c:v>84</c:v>
                </c:pt>
                <c:pt idx="5">
                  <c:v>92</c:v>
                </c:pt>
                <c:pt idx="6">
                  <c:v>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FFF-E846-BF61-5336BDDA12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MATH (olympiade)</c:v>
                </c:pt>
              </c:strCache>
            </c:strRef>
          </c:tx>
          <c:spPr>
            <a:ln w="31750" cap="flat">
              <a:solidFill>
                <a:srgbClr val="6B728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6B7280"/>
              </a:solidFill>
              <a:ln w="9525" cap="flat">
                <a:solidFill>
                  <a:srgbClr val="6B7280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</c:v>
                </c:pt>
                <c:pt idx="1">
                  <c:v>6</c:v>
                </c:pt>
                <c:pt idx="2">
                  <c:v>13</c:v>
                </c:pt>
                <c:pt idx="3">
                  <c:v>28</c:v>
                </c:pt>
                <c:pt idx="4">
                  <c:v>60</c:v>
                </c:pt>
                <c:pt idx="5">
                  <c:v>82</c:v>
                </c:pt>
                <c:pt idx="6">
                  <c:v>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FFF-E846-BF61-5336BDDA1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Calibri"/>
              </a:defRPr>
            </a:pPr>
            <a:endParaRPr lang="en-BE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  <c:min val="0"/>
        </c:scaling>
        <c:delete val="0"/>
        <c:axPos val="l"/>
        <c:majorGridlines>
          <c:spPr>
            <a:ln w="6350" cap="flat">
              <a:solidFill>
                <a:srgbClr val="E8E2D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Calibri"/>
              </a:defRPr>
            </a:pPr>
            <a:endParaRPr lang="en-BE"/>
          </a:p>
        </c:txPr>
        <c:crossAx val="2094734554"/>
        <c:crosses val="autoZero"/>
        <c:crossBetween val="between"/>
      </c:valAx>
      <c:spPr>
        <a:solidFill>
          <a:srgbClr val="FAF7F2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>
              <a:solidFill>
                <a:srgbClr val="1A1F2E"/>
              </a:solidFill>
              <a:latin typeface="Calibri"/>
              <a:cs typeface="Calibri"/>
            </a:defRPr>
          </a:pPr>
          <a:endParaRPr lang="en-BE"/>
        </a:p>
      </c:txPr>
    </c:legend>
    <c:plotVisOnly val="1"/>
    <c:dispBlanksAs val="span"/>
    <c:showDLblsOverMax val="1"/>
  </c:chart>
  <c:spPr>
    <a:solidFill>
      <a:srgbClr val="FAF7F2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6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73CB4DF-8182-425B-98B1-B8904F7413B8}" type="datetime1">
              <a:rPr lang="nl-BE" smtClean="0"/>
              <a:t>4/05/2026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606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6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  <a:prstGeom prst="rect">
            <a:avLst/>
          </a:prstGeo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prstGeom prst="rect">
            <a:avLst/>
          </a:prstGeo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10"/>
          <p:cNvSpPr/>
          <p:nvPr userDrawn="1"/>
        </p:nvSpPr>
        <p:spPr>
          <a:xfrm>
            <a:off x="14515399" y="205186"/>
            <a:ext cx="5456232" cy="14159428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54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inting of statues and a city&#10;&#10;Description automatically generated">
            <a:extLst>
              <a:ext uri="{FF2B5EF4-FFF2-40B4-BE49-F238E27FC236}">
                <a16:creationId xmlns:a16="http://schemas.microsoft.com/office/drawing/2014/main" id="{191EC421-AECB-3974-54A4-652090F5F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3781" t="38872" r="3474" b="25522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5A172DC-7CF1-08F0-B940-8F7118F671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  <a:lumMod val="0"/>
                  <a:lumOff val="100000"/>
                </a:schemeClr>
              </a:gs>
              <a:gs pos="53000">
                <a:schemeClr val="accent4">
                  <a:lumMod val="0"/>
                  <a:alpha val="31219"/>
                </a:schemeClr>
              </a:gs>
              <a:gs pos="100000">
                <a:schemeClr val="accent4">
                  <a:lumMod val="18841"/>
                </a:schemeClr>
              </a:gs>
            </a:gsLst>
            <a:path path="circle">
              <a:fillToRect l="50000" t="50000" r="50000" b="50000"/>
            </a:path>
            <a:tileRect/>
          </a:gra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7F5D903C-7F88-3B02-9A9A-79C6FCF640DD}"/>
              </a:ext>
            </a:extLst>
          </p:cNvPr>
          <p:cNvSpPr/>
          <p:nvPr/>
        </p:nvSpPr>
        <p:spPr>
          <a:xfrm>
            <a:off x="1511172" y="2109851"/>
            <a:ext cx="109728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8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</a:t>
            </a:r>
            <a:r>
              <a:rPr lang="en-US" sz="4800" dirty="0" err="1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</a:t>
            </a:r>
            <a:r>
              <a:rPr lang="en-US" sz="48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4800" dirty="0" err="1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haar</a:t>
            </a:r>
            <a:r>
              <a:rPr lang="en-US" sz="48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impact</a:t>
            </a:r>
            <a:endParaRPr lang="en-US" sz="4800" dirty="0"/>
          </a:p>
          <a:p>
            <a:pPr marL="0" indent="0">
              <a:buNone/>
            </a:pPr>
            <a:r>
              <a:rPr lang="en-US" sz="48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 wetenschap en maatschappij</a:t>
            </a:r>
            <a:endParaRPr lang="en-US" sz="4800" dirty="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67C3BE0-6B60-9B1A-4953-87CF19CB304F}"/>
              </a:ext>
            </a:extLst>
          </p:cNvPr>
          <p:cNvSpPr/>
          <p:nvPr/>
        </p:nvSpPr>
        <p:spPr>
          <a:xfrm>
            <a:off x="548640" y="4846320"/>
            <a:ext cx="3657600" cy="9144"/>
          </a:xfrm>
          <a:prstGeom prst="rect">
            <a:avLst/>
          </a:prstGeom>
          <a:solidFill>
            <a:srgbClr val="3A3F4E"/>
          </a:solidFill>
          <a:ln w="12700">
            <a:solidFill>
              <a:srgbClr val="3A3F4E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110A3BB4-CC9A-C009-D295-260B79F4EC0C}"/>
              </a:ext>
            </a:extLst>
          </p:cNvPr>
          <p:cNvSpPr/>
          <p:nvPr/>
        </p:nvSpPr>
        <p:spPr>
          <a:xfrm>
            <a:off x="548640" y="50292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AF7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Vincent Ginis</a:t>
            </a:r>
            <a:endParaRPr lang="en-US" sz="18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B9C65C40-5F69-D2D5-1452-AEA87DD6681E}"/>
              </a:ext>
            </a:extLst>
          </p:cNvPr>
          <p:cNvSpPr/>
          <p:nvPr/>
        </p:nvSpPr>
        <p:spPr>
          <a:xfrm>
            <a:off x="548640" y="54864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Vrije Universiteit Brussel  ·  30 april 2026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250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TOEPASSINGEN VANUIT ONZE GROEP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051560"/>
            <a:ext cx="10972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Wij zien de impact al concreet: in het </a:t>
            </a:r>
            <a:r>
              <a:rPr lang="en-US" sz="26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onderwijs</a:t>
            </a: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6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</a:t>
            </a: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in het onderzoek zelf.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2926080"/>
            <a:ext cx="539496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640080" y="2926080"/>
            <a:ext cx="54864" cy="3200400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Text 5"/>
          <p:cNvSpPr/>
          <p:nvPr/>
        </p:nvSpPr>
        <p:spPr>
          <a:xfrm>
            <a:off x="868680" y="315468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F4E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ONDERWIJS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868680" y="34747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Hoe verandert AI hoe studenten leren?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6217920" y="2926080"/>
            <a:ext cx="539496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Shape 10"/>
          <p:cNvSpPr/>
          <p:nvPr/>
        </p:nvSpPr>
        <p:spPr>
          <a:xfrm>
            <a:off x="6217920" y="2926080"/>
            <a:ext cx="54864" cy="3200400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3" name="Text 11"/>
          <p:cNvSpPr/>
          <p:nvPr/>
        </p:nvSpPr>
        <p:spPr>
          <a:xfrm>
            <a:off x="6446520" y="315468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WETENSCHAPPELIJK ONDERZOEK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446520" y="34747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LLMs als instrument in het </a:t>
            </a:r>
            <a:r>
              <a:rPr lang="en-US" sz="19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onderzoek</a:t>
            </a:r>
            <a:r>
              <a:rPr lang="en-US" sz="19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1900" dirty="0"/>
          </a:p>
        </p:txBody>
      </p:sp>
      <p:pic>
        <p:nvPicPr>
          <p:cNvPr id="19" name="Picture 18" descr="icon_onderwij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39" y="4343400"/>
            <a:ext cx="1463040" cy="1463040"/>
          </a:xfrm>
          <a:prstGeom prst="rect">
            <a:avLst/>
          </a:prstGeom>
        </p:spPr>
      </p:pic>
      <p:pic>
        <p:nvPicPr>
          <p:cNvPr id="20" name="Picture 19" descr="icon_onderzoe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79" y="4343400"/>
            <a:ext cx="146304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BUITEN DE ACADEMISCHE SILO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051560"/>
            <a:ext cx="10972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Sinds november 2022 vloeit </a:t>
            </a:r>
            <a:r>
              <a:rPr lang="en-US" sz="26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deze</a:t>
            </a: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6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technologie</a:t>
            </a:r>
            <a:b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26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als</a:t>
            </a: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een olievlek over heel de wereld.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1234440" y="3063240"/>
            <a:ext cx="3383280" cy="3383280"/>
          </a:xfrm>
          <a:prstGeom prst="ellipse">
            <a:avLst/>
          </a:prstGeom>
          <a:solidFill>
            <a:srgbClr val="C8442A">
              <a:alpha val="8000"/>
            </a:srgbClr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1600200" y="3429000"/>
            <a:ext cx="2651760" cy="2651760"/>
          </a:xfrm>
          <a:prstGeom prst="ellipse">
            <a:avLst/>
          </a:prstGeom>
          <a:solidFill>
            <a:srgbClr val="C8442A">
              <a:alpha val="18000"/>
            </a:srgbClr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1965960" y="3794760"/>
            <a:ext cx="1920240" cy="1920240"/>
          </a:xfrm>
          <a:prstGeom prst="ellipse">
            <a:avLst/>
          </a:prstGeom>
          <a:solidFill>
            <a:srgbClr val="C8442A">
              <a:alpha val="32000"/>
            </a:srgbClr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6"/>
          <p:cNvSpPr/>
          <p:nvPr/>
        </p:nvSpPr>
        <p:spPr>
          <a:xfrm>
            <a:off x="2331720" y="4160520"/>
            <a:ext cx="1188720" cy="1188720"/>
          </a:xfrm>
          <a:prstGeom prst="ellipse">
            <a:avLst/>
          </a:prstGeom>
          <a:solidFill>
            <a:srgbClr val="C8442A">
              <a:alpha val="55000"/>
            </a:srgbClr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Text 7"/>
          <p:cNvSpPr/>
          <p:nvPr/>
        </p:nvSpPr>
        <p:spPr>
          <a:xfrm>
            <a:off x="2194560" y="457200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AF7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2194560" y="489204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AF7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 2022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400800" y="3182112"/>
            <a:ext cx="164592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6675120" y="3017520"/>
            <a:ext cx="5120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Hoe we schrijven en lezen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6400800" y="3685032"/>
            <a:ext cx="164592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Text 12"/>
          <p:cNvSpPr/>
          <p:nvPr/>
        </p:nvSpPr>
        <p:spPr>
          <a:xfrm>
            <a:off x="6675120" y="3520440"/>
            <a:ext cx="5120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Hoe we leren en lesgeven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6400800" y="4187952"/>
            <a:ext cx="164592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6675120" y="4023360"/>
            <a:ext cx="5120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Hoe we informatie verwerken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6400800" y="4690872"/>
            <a:ext cx="164592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Text 16"/>
          <p:cNvSpPr/>
          <p:nvPr/>
        </p:nvSpPr>
        <p:spPr>
          <a:xfrm>
            <a:off x="6675120" y="4526280"/>
            <a:ext cx="5120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Hoe de </a:t>
            </a:r>
            <a:r>
              <a:rPr lang="en-US" sz="15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arbeidsmarkt</a:t>
            </a: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evolueert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6400800" y="5193792"/>
            <a:ext cx="164592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Text 18"/>
          <p:cNvSpPr/>
          <p:nvPr/>
        </p:nvSpPr>
        <p:spPr>
          <a:xfrm>
            <a:off x="6675120" y="5029200"/>
            <a:ext cx="5120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Hoe </a:t>
            </a:r>
            <a:r>
              <a:rPr lang="en-US" sz="15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massa-manipulatie</a:t>
            </a: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ons</a:t>
            </a: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bedreigt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6400800" y="5696712"/>
            <a:ext cx="164592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Text 20"/>
          <p:cNvSpPr/>
          <p:nvPr/>
        </p:nvSpPr>
        <p:spPr>
          <a:xfrm>
            <a:off x="6675120" y="5532120"/>
            <a:ext cx="5120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Hoe </a:t>
            </a:r>
            <a:r>
              <a:rPr lang="en-US" sz="15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oorlogvoering</a:t>
            </a: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wordt</a:t>
            </a:r>
            <a:r>
              <a:rPr lang="en-US" sz="15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vormgegeven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TOEKOMST — EERSTE RICHTING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051560"/>
            <a:ext cx="10972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Onze</a:t>
            </a: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6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ambitie</a:t>
            </a: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is de ontwikkeling van AI niet </a:t>
            </a:r>
            <a:r>
              <a:rPr lang="en-US" sz="26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ondergaan</a:t>
            </a: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,</a:t>
            </a:r>
            <a:b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26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maar ze mee sturen.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3017520"/>
            <a:ext cx="365760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Text 4"/>
          <p:cNvSpPr/>
          <p:nvPr/>
        </p:nvSpPr>
        <p:spPr>
          <a:xfrm>
            <a:off x="914400" y="329184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C844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3600" dirty="0"/>
          </a:p>
        </p:txBody>
      </p:sp>
      <p:sp>
        <p:nvSpPr>
          <p:cNvPr id="7" name="Shape 5"/>
          <p:cNvSpPr/>
          <p:nvPr/>
        </p:nvSpPr>
        <p:spPr>
          <a:xfrm>
            <a:off x="914400" y="4114800"/>
            <a:ext cx="365760" cy="27432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" name="Text 6"/>
          <p:cNvSpPr/>
          <p:nvPr/>
        </p:nvSpPr>
        <p:spPr>
          <a:xfrm>
            <a:off x="914400" y="425196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Reasoning ontleden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14400" y="4846320"/>
            <a:ext cx="31089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Wij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leveren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aan de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gemeenschap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open methodologie om redeneerketens te evalueren.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480560" y="3017520"/>
            <a:ext cx="365760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 9"/>
          <p:cNvSpPr/>
          <p:nvPr/>
        </p:nvSpPr>
        <p:spPr>
          <a:xfrm>
            <a:off x="4754880" y="329184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C844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3600" dirty="0"/>
          </a:p>
        </p:txBody>
      </p:sp>
      <p:sp>
        <p:nvSpPr>
          <p:cNvPr id="12" name="Shape 10"/>
          <p:cNvSpPr/>
          <p:nvPr/>
        </p:nvSpPr>
        <p:spPr>
          <a:xfrm>
            <a:off x="4754880" y="4114800"/>
            <a:ext cx="365760" cy="27432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3" name="Text 11"/>
          <p:cNvSpPr/>
          <p:nvPr/>
        </p:nvSpPr>
        <p:spPr>
          <a:xfrm>
            <a:off x="4754880" y="425196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Nieuwe</a:t>
            </a:r>
            <a:r>
              <a:rPr lang="en-US" sz="1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tests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4754880" y="4846320"/>
            <a:ext cx="31089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ontwerpen de evaluaties van morgen,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correct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betrouwbaar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wetenschappelijk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redeneren, niet trivia.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8321040" y="3017520"/>
            <a:ext cx="365760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8595360" y="329184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C844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3600" dirty="0"/>
          </a:p>
        </p:txBody>
      </p:sp>
      <p:sp>
        <p:nvSpPr>
          <p:cNvPr id="17" name="Shape 15"/>
          <p:cNvSpPr/>
          <p:nvPr/>
        </p:nvSpPr>
        <p:spPr>
          <a:xfrm>
            <a:off x="8595360" y="4114800"/>
            <a:ext cx="365760" cy="27432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Text 16"/>
          <p:cNvSpPr/>
          <p:nvPr/>
        </p:nvSpPr>
        <p:spPr>
          <a:xfrm>
            <a:off x="8595360" y="425196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Domeinspecifieke toetsing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8595360" y="4846320"/>
            <a:ext cx="31089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Werkt een model écht in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laboratorium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ziekenhuis</a:t>
            </a: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 Dat meten wij.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 spc="400">
                <a:solidFill>
                  <a:srgbClr val="C8442A"/>
                </a:solidFill>
                <a:latin typeface="Calibri"/>
              </a:rPr>
              <a:t>TOEKOMST — TWEEDE RICHTING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051560"/>
            <a:ext cx="11155680" cy="9144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0" i="0">
                <a:solidFill>
                  <a:srgbClr val="1A1F2E"/>
                </a:solidFill>
                <a:latin typeface="Georgia"/>
              </a:rPr>
              <a:t>De volgende grens: niet AI in wetenschap, maar AI als co-wetenschapper.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194560"/>
            <a:ext cx="82296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 spc="300" dirty="0">
                <a:solidFill>
                  <a:srgbClr val="C8442A"/>
                </a:solidFill>
                <a:latin typeface="Calibri"/>
              </a:rPr>
              <a:t>WAT AI AUTONOOM KAN VERDUBBELT ELKE ZEVEN MAANDEN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2487168"/>
            <a:ext cx="8229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1">
                <a:solidFill>
                  <a:srgbClr val="6B7280"/>
                </a:solidFill>
                <a:latin typeface="Calibri"/>
              </a:rPr>
              <a:t>Tijdshorizon van taken die een AI-agent met 50% slaagkans autonoom voltooit.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1417320" y="5074920"/>
            <a:ext cx="5760720" cy="0"/>
          </a:xfrm>
          <a:prstGeom prst="line">
            <a:avLst/>
          </a:prstGeom>
          <a:ln w="6350">
            <a:solidFill>
              <a:srgbClr val="D4C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4983480"/>
            <a:ext cx="7772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6B7280"/>
                </a:solidFill>
                <a:latin typeface="Calibri"/>
              </a:rPr>
              <a:t>1 sec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1417320" y="4478826"/>
            <a:ext cx="5760720" cy="0"/>
          </a:xfrm>
          <a:prstGeom prst="line">
            <a:avLst/>
          </a:prstGeom>
          <a:ln w="6350">
            <a:solidFill>
              <a:srgbClr val="D4C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" y="4387386"/>
            <a:ext cx="7772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6B7280"/>
                </a:solidFill>
                <a:latin typeface="Calibri"/>
              </a:rPr>
              <a:t>1 min</a:t>
            </a:r>
          </a:p>
        </p:txBody>
      </p:sp>
      <p:cxnSp>
        <p:nvCxnSpPr>
          <p:cNvPr id="11" name="Connector 10"/>
          <p:cNvCxnSpPr/>
          <p:nvPr/>
        </p:nvCxnSpPr>
        <p:spPr>
          <a:xfrm>
            <a:off x="1417320" y="3882732"/>
            <a:ext cx="5760720" cy="0"/>
          </a:xfrm>
          <a:prstGeom prst="line">
            <a:avLst/>
          </a:prstGeom>
          <a:ln w="6350">
            <a:solidFill>
              <a:srgbClr val="D4C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" y="3791292"/>
            <a:ext cx="7772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6B7280"/>
                </a:solidFill>
                <a:latin typeface="Calibri"/>
              </a:rPr>
              <a:t>1 uur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1417320" y="3420040"/>
            <a:ext cx="5760720" cy="0"/>
          </a:xfrm>
          <a:prstGeom prst="line">
            <a:avLst/>
          </a:prstGeom>
          <a:ln w="6350">
            <a:solidFill>
              <a:srgbClr val="D4C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" y="3328600"/>
            <a:ext cx="7772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6B7280"/>
                </a:solidFill>
                <a:latin typeface="Calibri"/>
              </a:rPr>
              <a:t>1 dag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1417320" y="3136736"/>
            <a:ext cx="5760720" cy="0"/>
          </a:xfrm>
          <a:prstGeom prst="line">
            <a:avLst/>
          </a:prstGeom>
          <a:ln w="6350">
            <a:solidFill>
              <a:srgbClr val="D4C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640" y="3045296"/>
            <a:ext cx="7772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6B7280"/>
                </a:solidFill>
                <a:latin typeface="Calibri"/>
              </a:rPr>
              <a:t>1 week</a:t>
            </a:r>
          </a:p>
        </p:txBody>
      </p:sp>
      <p:cxnSp>
        <p:nvCxnSpPr>
          <p:cNvPr id="17" name="Connector 16"/>
          <p:cNvCxnSpPr/>
          <p:nvPr/>
        </p:nvCxnSpPr>
        <p:spPr>
          <a:xfrm>
            <a:off x="1417320" y="2924861"/>
            <a:ext cx="5760720" cy="0"/>
          </a:xfrm>
          <a:prstGeom prst="line">
            <a:avLst/>
          </a:prstGeom>
          <a:ln w="6350">
            <a:solidFill>
              <a:srgbClr val="D4C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640" y="2833421"/>
            <a:ext cx="7772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6B7280"/>
                </a:solidFill>
                <a:latin typeface="Calibri"/>
              </a:rPr>
              <a:t>1 maand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1417320" y="5074920"/>
            <a:ext cx="0" cy="45720"/>
          </a:xfrm>
          <a:prstGeom prst="line">
            <a:avLst/>
          </a:prstGeom>
          <a:ln w="6350">
            <a:solidFill>
              <a:srgbClr val="6B72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5138928"/>
            <a:ext cx="5486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0" i="0">
                <a:solidFill>
                  <a:srgbClr val="6B7280"/>
                </a:solidFill>
                <a:latin typeface="Calibri"/>
              </a:rPr>
              <a:t>2019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2137410" y="5074920"/>
            <a:ext cx="0" cy="45720"/>
          </a:xfrm>
          <a:prstGeom prst="line">
            <a:avLst/>
          </a:prstGeom>
          <a:ln w="6350">
            <a:solidFill>
              <a:srgbClr val="6B72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63090" y="5138928"/>
            <a:ext cx="5486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0" i="0">
                <a:solidFill>
                  <a:srgbClr val="6B7280"/>
                </a:solidFill>
                <a:latin typeface="Calibri"/>
              </a:rPr>
              <a:t>2020</a:t>
            </a:r>
          </a:p>
        </p:txBody>
      </p:sp>
      <p:cxnSp>
        <p:nvCxnSpPr>
          <p:cNvPr id="23" name="Connector 22"/>
          <p:cNvCxnSpPr/>
          <p:nvPr/>
        </p:nvCxnSpPr>
        <p:spPr>
          <a:xfrm>
            <a:off x="3577589" y="5074920"/>
            <a:ext cx="0" cy="45720"/>
          </a:xfrm>
          <a:prstGeom prst="line">
            <a:avLst/>
          </a:prstGeom>
          <a:ln w="6350">
            <a:solidFill>
              <a:srgbClr val="6B72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03270" y="5138928"/>
            <a:ext cx="5486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0" i="0">
                <a:solidFill>
                  <a:srgbClr val="6B7280"/>
                </a:solidFill>
                <a:latin typeface="Calibri"/>
              </a:rPr>
              <a:t>2022</a:t>
            </a:r>
          </a:p>
        </p:txBody>
      </p:sp>
      <p:cxnSp>
        <p:nvCxnSpPr>
          <p:cNvPr id="25" name="Connector 24"/>
          <p:cNvCxnSpPr/>
          <p:nvPr/>
        </p:nvCxnSpPr>
        <p:spPr>
          <a:xfrm>
            <a:off x="5017770" y="5074920"/>
            <a:ext cx="0" cy="45720"/>
          </a:xfrm>
          <a:prstGeom prst="line">
            <a:avLst/>
          </a:prstGeom>
          <a:ln w="6350">
            <a:solidFill>
              <a:srgbClr val="6B72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43450" y="5138928"/>
            <a:ext cx="5486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0" i="0">
                <a:solidFill>
                  <a:srgbClr val="6B7280"/>
                </a:solidFill>
                <a:latin typeface="Calibri"/>
              </a:rPr>
              <a:t>2024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6457950" y="5074920"/>
            <a:ext cx="0" cy="45720"/>
          </a:xfrm>
          <a:prstGeom prst="line">
            <a:avLst/>
          </a:prstGeom>
          <a:ln w="6350">
            <a:solidFill>
              <a:srgbClr val="6B72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3630" y="5138928"/>
            <a:ext cx="5486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0" i="0">
                <a:solidFill>
                  <a:srgbClr val="6B7280"/>
                </a:solidFill>
                <a:latin typeface="Calibri"/>
              </a:rPr>
              <a:t>2026</a:t>
            </a:r>
          </a:p>
        </p:txBody>
      </p:sp>
      <p:cxnSp>
        <p:nvCxnSpPr>
          <p:cNvPr id="29" name="Connector 28"/>
          <p:cNvCxnSpPr/>
          <p:nvPr/>
        </p:nvCxnSpPr>
        <p:spPr>
          <a:xfrm>
            <a:off x="7178040" y="5074920"/>
            <a:ext cx="0" cy="45720"/>
          </a:xfrm>
          <a:prstGeom prst="line">
            <a:avLst/>
          </a:prstGeom>
          <a:ln w="6350">
            <a:solidFill>
              <a:srgbClr val="6B72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03720" y="5138928"/>
            <a:ext cx="54864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0" i="0">
                <a:solidFill>
                  <a:srgbClr val="6B7280"/>
                </a:solidFill>
                <a:latin typeface="Calibri"/>
              </a:rPr>
              <a:t>2027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1417320" y="2926080"/>
            <a:ext cx="0" cy="2148840"/>
          </a:xfrm>
          <a:prstGeom prst="line">
            <a:avLst/>
          </a:prstGeom>
          <a:ln w="9525">
            <a:solidFill>
              <a:srgbClr val="6B72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17320" y="5074920"/>
            <a:ext cx="5760720" cy="0"/>
          </a:xfrm>
          <a:prstGeom prst="line">
            <a:avLst/>
          </a:prstGeom>
          <a:ln w="9525">
            <a:solidFill>
              <a:srgbClr val="6B72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V="1">
            <a:off x="1510931" y="4755026"/>
            <a:ext cx="928916" cy="218978"/>
          </a:xfrm>
          <a:prstGeom prst="line">
            <a:avLst/>
          </a:prstGeom>
          <a:ln w="25400">
            <a:solidFill>
              <a:srgbClr val="C84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2439847" y="4553196"/>
            <a:ext cx="1800225" cy="201830"/>
          </a:xfrm>
          <a:prstGeom prst="line">
            <a:avLst/>
          </a:prstGeom>
          <a:ln w="25400">
            <a:solidFill>
              <a:srgbClr val="C84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V="1">
            <a:off x="4240072" y="4244508"/>
            <a:ext cx="208826" cy="308688"/>
          </a:xfrm>
          <a:prstGeom prst="line">
            <a:avLst/>
          </a:prstGeom>
          <a:ln w="25400">
            <a:solidFill>
              <a:srgbClr val="C84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 flipV="1">
            <a:off x="4448898" y="4066339"/>
            <a:ext cx="928917" cy="178169"/>
          </a:xfrm>
          <a:prstGeom prst="line">
            <a:avLst/>
          </a:prstGeom>
          <a:ln w="25400">
            <a:solidFill>
              <a:srgbClr val="C84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 flipV="1">
            <a:off x="5377815" y="3983647"/>
            <a:ext cx="237629" cy="82692"/>
          </a:xfrm>
          <a:prstGeom prst="line">
            <a:avLst/>
          </a:prstGeom>
          <a:ln w="25400">
            <a:solidFill>
              <a:srgbClr val="C84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5615444" y="3909276"/>
            <a:ext cx="237630" cy="74371"/>
          </a:xfrm>
          <a:prstGeom prst="line">
            <a:avLst/>
          </a:prstGeom>
          <a:ln w="25400">
            <a:solidFill>
              <a:srgbClr val="C84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5853074" y="3520955"/>
            <a:ext cx="604876" cy="388321"/>
          </a:xfrm>
          <a:prstGeom prst="line">
            <a:avLst/>
          </a:prstGeom>
          <a:ln w="25400">
            <a:solidFill>
              <a:srgbClr val="C84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446923" y="4909996"/>
            <a:ext cx="128016" cy="128016"/>
          </a:xfrm>
          <a:prstGeom prst="ellipse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Oval 40"/>
          <p:cNvSpPr/>
          <p:nvPr/>
        </p:nvSpPr>
        <p:spPr>
          <a:xfrm>
            <a:off x="2375839" y="4691018"/>
            <a:ext cx="128016" cy="128016"/>
          </a:xfrm>
          <a:prstGeom prst="ellipse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Oval 41"/>
          <p:cNvSpPr/>
          <p:nvPr/>
        </p:nvSpPr>
        <p:spPr>
          <a:xfrm>
            <a:off x="4176064" y="4489188"/>
            <a:ext cx="128016" cy="128016"/>
          </a:xfrm>
          <a:prstGeom prst="ellipse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Oval 42"/>
          <p:cNvSpPr/>
          <p:nvPr/>
        </p:nvSpPr>
        <p:spPr>
          <a:xfrm>
            <a:off x="4384890" y="4180500"/>
            <a:ext cx="128016" cy="128016"/>
          </a:xfrm>
          <a:prstGeom prst="ellipse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Oval 43"/>
          <p:cNvSpPr/>
          <p:nvPr/>
        </p:nvSpPr>
        <p:spPr>
          <a:xfrm>
            <a:off x="5313806" y="4002331"/>
            <a:ext cx="128016" cy="128016"/>
          </a:xfrm>
          <a:prstGeom prst="ellipse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Oval 44"/>
          <p:cNvSpPr/>
          <p:nvPr/>
        </p:nvSpPr>
        <p:spPr>
          <a:xfrm>
            <a:off x="5551436" y="3919639"/>
            <a:ext cx="128016" cy="128016"/>
          </a:xfrm>
          <a:prstGeom prst="ellipse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Oval 45"/>
          <p:cNvSpPr/>
          <p:nvPr/>
        </p:nvSpPr>
        <p:spPr>
          <a:xfrm>
            <a:off x="5789066" y="3845268"/>
            <a:ext cx="128016" cy="128016"/>
          </a:xfrm>
          <a:prstGeom prst="ellipse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Oval 46"/>
          <p:cNvSpPr/>
          <p:nvPr/>
        </p:nvSpPr>
        <p:spPr>
          <a:xfrm>
            <a:off x="6393942" y="3456947"/>
            <a:ext cx="128016" cy="128016"/>
          </a:xfrm>
          <a:prstGeom prst="ellipse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870851" y="4626532"/>
            <a:ext cx="12801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1A1F2E"/>
                </a:solidFill>
                <a:latin typeface="Calibri"/>
              </a:rPr>
              <a:t>GPT-2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99992" y="4205724"/>
            <a:ext cx="12801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1A1F2E"/>
                </a:solidFill>
                <a:latin typeface="Calibri"/>
              </a:rPr>
              <a:t>ChatGPT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08818" y="3897036"/>
            <a:ext cx="12801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1A1F2E"/>
                </a:solidFill>
                <a:latin typeface="Calibri"/>
              </a:rPr>
              <a:t>GPT-4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12994" y="3561804"/>
            <a:ext cx="12801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1A1F2E"/>
                </a:solidFill>
                <a:latin typeface="Calibri"/>
              </a:rPr>
              <a:t>Claude 3.7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76822" y="3429515"/>
            <a:ext cx="109728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1A1F2E"/>
                </a:solidFill>
                <a:latin typeface="Calibri"/>
              </a:rPr>
              <a:t>Claude 4.6</a:t>
            </a:r>
          </a:p>
        </p:txBody>
      </p:sp>
      <p:cxnSp>
        <p:nvCxnSpPr>
          <p:cNvPr id="53" name="Connector 52"/>
          <p:cNvCxnSpPr/>
          <p:nvPr/>
        </p:nvCxnSpPr>
        <p:spPr>
          <a:xfrm flipV="1">
            <a:off x="6457950" y="3347958"/>
            <a:ext cx="720090" cy="172997"/>
          </a:xfrm>
          <a:prstGeom prst="line">
            <a:avLst/>
          </a:prstGeom>
          <a:ln w="22860">
            <a:solidFill>
              <a:srgbClr val="C8442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17320" y="5367528"/>
            <a:ext cx="548640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800" b="0" i="1">
                <a:solidFill>
                  <a:srgbClr val="6B7280"/>
                </a:solidFill>
                <a:latin typeface="Calibri"/>
              </a:rPr>
              <a:t>Bron: METR (2025) — Measuring AI Ability to Complete Long Tasks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72400" y="2194560"/>
            <a:ext cx="3931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 spc="300">
                <a:solidFill>
                  <a:srgbClr val="C8442A"/>
                </a:solidFill>
                <a:latin typeface="Calibri"/>
              </a:rPr>
              <a:t>DE VOLLEDIGE WETENSCHAPPELIJKE CYCLUS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772400" y="2606040"/>
            <a:ext cx="3931920" cy="566928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7772400" y="2606040"/>
            <a:ext cx="54864" cy="566928"/>
          </a:xfrm>
          <a:prstGeom prst="rect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8001000" y="2743200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 spc="300">
                <a:solidFill>
                  <a:srgbClr val="C8442A"/>
                </a:solidFill>
                <a:latin typeface="Calibri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49640" y="2660904"/>
            <a:ext cx="15544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0" i="0">
                <a:solidFill>
                  <a:srgbClr val="1A1F2E"/>
                </a:solidFill>
                <a:latin typeface="Georgia"/>
              </a:rPr>
              <a:t>Hypothese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49640" y="2935224"/>
            <a:ext cx="3017520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6B7280"/>
                </a:solidFill>
                <a:latin typeface="Calibri"/>
              </a:rPr>
              <a:t>Generatie &amp; filtering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772400" y="3236976"/>
            <a:ext cx="3931920" cy="566928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7772400" y="3236976"/>
            <a:ext cx="54864" cy="566928"/>
          </a:xfrm>
          <a:prstGeom prst="rect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8001000" y="3374136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 spc="300">
                <a:solidFill>
                  <a:srgbClr val="C8442A"/>
                </a:solidFill>
                <a:latin typeface="Calibri"/>
              </a:rPr>
              <a:t>02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549640" y="3291840"/>
            <a:ext cx="15544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0" i="0">
                <a:solidFill>
                  <a:srgbClr val="1A1F2E"/>
                </a:solidFill>
                <a:latin typeface="Georgia"/>
              </a:rPr>
              <a:t>Experiment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549640" y="3566160"/>
            <a:ext cx="3017520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6B7280"/>
                </a:solidFill>
                <a:latin typeface="Calibri"/>
              </a:rPr>
              <a:t>Ontwerp &amp; uitvoering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772400" y="3867912"/>
            <a:ext cx="3931920" cy="566928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7772400" y="3867912"/>
            <a:ext cx="54864" cy="566928"/>
          </a:xfrm>
          <a:prstGeom prst="rect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001000" y="4005072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 spc="300">
                <a:solidFill>
                  <a:srgbClr val="C8442A"/>
                </a:solidFill>
                <a:latin typeface="Calibri"/>
              </a:rPr>
              <a:t>03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49640" y="3922776"/>
            <a:ext cx="15544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0" i="0">
                <a:solidFill>
                  <a:srgbClr val="1A1F2E"/>
                </a:solidFill>
                <a:latin typeface="Georgia"/>
              </a:rPr>
              <a:t>Analyse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549640" y="4197096"/>
            <a:ext cx="3017520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6B7280"/>
                </a:solidFill>
                <a:latin typeface="Calibri"/>
              </a:rPr>
              <a:t>Modellering &amp; duiding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772400" y="4498848"/>
            <a:ext cx="3931920" cy="566928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7772400" y="4498848"/>
            <a:ext cx="54864" cy="566928"/>
          </a:xfrm>
          <a:prstGeom prst="rect">
            <a:avLst/>
          </a:prstGeom>
          <a:solidFill>
            <a:srgbClr val="C84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8001000" y="4636008"/>
            <a:ext cx="5029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 spc="300">
                <a:solidFill>
                  <a:srgbClr val="C8442A"/>
                </a:solidFill>
                <a:latin typeface="Calibri"/>
              </a:rPr>
              <a:t>04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549640" y="4553712"/>
            <a:ext cx="15544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0" i="0">
                <a:solidFill>
                  <a:srgbClr val="1A1F2E"/>
                </a:solidFill>
                <a:latin typeface="Georgia"/>
              </a:rPr>
              <a:t>Publicatie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549640" y="4828032"/>
            <a:ext cx="3017520" cy="228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6B7280"/>
                </a:solidFill>
                <a:latin typeface="Calibri"/>
              </a:rPr>
              <a:t>Schrijven &amp; review</a:t>
            </a:r>
          </a:p>
        </p:txBody>
      </p:sp>
      <p:cxnSp>
        <p:nvCxnSpPr>
          <p:cNvPr id="78" name="Connector 77"/>
          <p:cNvCxnSpPr/>
          <p:nvPr/>
        </p:nvCxnSpPr>
        <p:spPr>
          <a:xfrm>
            <a:off x="548640" y="5897880"/>
            <a:ext cx="11064240" cy="0"/>
          </a:xfrm>
          <a:prstGeom prst="line">
            <a:avLst/>
          </a:prstGeom>
          <a:ln w="6350">
            <a:solidFill>
              <a:srgbClr val="D4C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8B0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HET ACHTSTE MILLENNIUM PROBLEM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41732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zijn beter geworden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548640" y="214884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het máken van intelligentie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548640" y="288036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i="1" dirty="0">
                <a:solidFill>
                  <a:srgbClr val="C844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dan in het besturen ervan.</a:t>
            </a:r>
            <a:endParaRPr lang="en-US" sz="3600" dirty="0"/>
          </a:p>
        </p:txBody>
      </p:sp>
      <p:sp>
        <p:nvSpPr>
          <p:cNvPr id="7" name="Shape 5"/>
          <p:cNvSpPr/>
          <p:nvPr/>
        </p:nvSpPr>
        <p:spPr>
          <a:xfrm>
            <a:off x="548640" y="3977640"/>
            <a:ext cx="10972800" cy="9144"/>
          </a:xfrm>
          <a:prstGeom prst="rect">
            <a:avLst/>
          </a:prstGeom>
          <a:solidFill>
            <a:srgbClr val="3A3F4E"/>
          </a:solidFill>
          <a:ln w="12700">
            <a:solidFill>
              <a:srgbClr val="3A3F4E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Text 7"/>
          <p:cNvSpPr/>
          <p:nvPr/>
        </p:nvSpPr>
        <p:spPr>
          <a:xfrm>
            <a:off x="548640" y="4197096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Silvain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 </a:t>
            </a: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Loccufier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 gaf me </a:t>
            </a: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zeven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 </a:t>
            </a: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openstaande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 millennium </a:t>
            </a: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problemen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.</a:t>
            </a:r>
            <a:b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</a:b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Dit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 decennium </a:t>
            </a: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lossen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 we ze op met AI, maar </a:t>
            </a: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ik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 </a:t>
            </a:r>
            <a:r>
              <a:rPr lang="en-US" b="1" kern="0" spc="300" dirty="0" err="1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voeg</a:t>
            </a:r>
            <a:r>
              <a:rPr lang="en-US" b="1" kern="0" spc="300" dirty="0">
                <a:solidFill>
                  <a:srgbClr val="E8B04A"/>
                </a:solidFill>
                <a:latin typeface="Calibri" pitchFamily="34" charset="0"/>
                <a:cs typeface="Calibri" pitchFamily="34" charset="-120"/>
              </a:rPr>
              <a:t> er één aan toe:</a:t>
            </a:r>
          </a:p>
        </p:txBody>
      </p:sp>
      <p:sp>
        <p:nvSpPr>
          <p:cNvPr id="10" name="Shape 8"/>
          <p:cNvSpPr/>
          <p:nvPr/>
        </p:nvSpPr>
        <p:spPr>
          <a:xfrm>
            <a:off x="548640" y="5532120"/>
            <a:ext cx="54864" cy="548640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 9"/>
          <p:cNvSpPr/>
          <p:nvPr/>
        </p:nvSpPr>
        <p:spPr>
          <a:xfrm>
            <a:off x="777240" y="553212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Hoe houden we grip op de intelligentie die we zelf hebben gemaakt?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LENTE 2004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051560"/>
            <a:ext cx="109728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kort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gesprek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een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boek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</a:t>
            </a:r>
            <a:b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Silvain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Loccufier mij in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handen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drukte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1691640" y="5989320"/>
            <a:ext cx="2743200" cy="73152"/>
          </a:xfrm>
          <a:prstGeom prst="rect">
            <a:avLst/>
          </a:prstGeom>
          <a:solidFill>
            <a:srgbClr val="E2DCD0"/>
          </a:solidFill>
          <a:ln w="12700">
            <a:solidFill>
              <a:srgbClr val="E2DCD0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Text 8"/>
          <p:cNvSpPr/>
          <p:nvPr/>
        </p:nvSpPr>
        <p:spPr>
          <a:xfrm>
            <a:off x="1920240" y="3840480"/>
            <a:ext cx="2377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MILLENNIUM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PROBLEMS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5852160" y="3657600"/>
            <a:ext cx="5760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ZEVEN OPENSTAANDE PROBLEMEN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5852160" y="402336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i="1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Vraagstukken die </a:t>
            </a:r>
            <a:br>
              <a:rPr lang="en-US" sz="2400" i="1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2400" i="1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generaties</a:t>
            </a:r>
            <a:r>
              <a:rPr lang="en-US" sz="2400" i="1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400" i="1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wiskundigen</a:t>
            </a:r>
            <a:r>
              <a:rPr lang="en-US" sz="2400" i="1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400" i="1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bezighouden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5852160" y="5440680"/>
            <a:ext cx="457200" cy="27432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A3B5F4-4890-7C20-0A0A-F7F92F60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2189522"/>
            <a:ext cx="2728925" cy="41248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8B0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JAAR LATER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463040"/>
            <a:ext cx="111556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kern="0" spc="6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 FEBRUARI 2019</a:t>
            </a:r>
            <a:endParaRPr lang="en-US" sz="6400" dirty="0"/>
          </a:p>
        </p:txBody>
      </p:sp>
      <p:sp>
        <p:nvSpPr>
          <p:cNvPr id="5" name="Shape 3"/>
          <p:cNvSpPr/>
          <p:nvPr/>
        </p:nvSpPr>
        <p:spPr>
          <a:xfrm>
            <a:off x="548640" y="3246120"/>
            <a:ext cx="10972800" cy="9144"/>
          </a:xfrm>
          <a:prstGeom prst="rect">
            <a:avLst/>
          </a:prstGeom>
          <a:solidFill>
            <a:srgbClr val="3A3F4E"/>
          </a:solidFill>
          <a:ln w="12700">
            <a:solidFill>
              <a:srgbClr val="3A3F4E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Text 4"/>
          <p:cNvSpPr/>
          <p:nvPr/>
        </p:nvSpPr>
        <p:spPr>
          <a:xfrm>
            <a:off x="548640" y="3474720"/>
            <a:ext cx="10972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 die dag </a:t>
            </a:r>
            <a:r>
              <a:rPr lang="en-US" sz="3200" dirty="0" err="1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verscheen</a:t>
            </a:r>
            <a:r>
              <a:rPr lang="en-US" sz="32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er</a:t>
            </a:r>
            <a:br>
              <a:rPr lang="en-US" sz="32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3200" dirty="0" err="1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een</a:t>
            </a:r>
            <a:r>
              <a:rPr lang="en-US" sz="3200" dirty="0">
                <a:solidFill>
                  <a:srgbClr val="FAF7F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nieuwe vorm van intelligentie op aarde.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548640" y="512064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 </a:t>
            </a:r>
            <a:r>
              <a:rPr lang="en-US" sz="1400" i="1" dirty="0" err="1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lanceert</a:t>
            </a:r>
            <a:r>
              <a:rPr lang="en-US" sz="14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GPT-2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Text 2"/>
          <p:cNvSpPr/>
          <p:nvPr/>
        </p:nvSpPr>
        <p:spPr>
          <a:xfrm>
            <a:off x="548640" y="1051560"/>
            <a:ext cx="10972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weten exact hoe het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wordt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gemaakt</a:t>
            </a:r>
            <a:b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maar niemand weet hoe het werkt.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640080" y="2926080"/>
            <a:ext cx="5394960" cy="3383280"/>
          </a:xfrm>
          <a:prstGeom prst="rect">
            <a:avLst/>
          </a:prstGeom>
          <a:solidFill>
            <a:srgbClr val="0F1419"/>
          </a:solidFill>
          <a:ln w="12700">
            <a:solidFill>
              <a:srgbClr val="0F1419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Text 4"/>
          <p:cNvSpPr/>
          <p:nvPr/>
        </p:nvSpPr>
        <p:spPr>
          <a:xfrm>
            <a:off x="868680" y="3063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E8B0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HÓÉ HET GEMAAKT WORDT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868680" y="3520440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6"/>
          <p:cNvSpPr/>
          <p:nvPr/>
        </p:nvSpPr>
        <p:spPr>
          <a:xfrm>
            <a:off x="1097280" y="3749040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Shape 7"/>
          <p:cNvSpPr/>
          <p:nvPr/>
        </p:nvSpPr>
        <p:spPr>
          <a:xfrm>
            <a:off x="1225296" y="3520440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8"/>
          <p:cNvSpPr/>
          <p:nvPr/>
        </p:nvSpPr>
        <p:spPr>
          <a:xfrm>
            <a:off x="1453896" y="3749040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1581912" y="3520440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Shape 10"/>
          <p:cNvSpPr/>
          <p:nvPr/>
        </p:nvSpPr>
        <p:spPr>
          <a:xfrm>
            <a:off x="1810512" y="3749040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3" name="Shape 11"/>
          <p:cNvSpPr/>
          <p:nvPr/>
        </p:nvSpPr>
        <p:spPr>
          <a:xfrm>
            <a:off x="1938528" y="3520440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Shape 12"/>
          <p:cNvSpPr/>
          <p:nvPr/>
        </p:nvSpPr>
        <p:spPr>
          <a:xfrm>
            <a:off x="2167128" y="3749040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5" name="Shape 13"/>
          <p:cNvSpPr/>
          <p:nvPr/>
        </p:nvSpPr>
        <p:spPr>
          <a:xfrm>
            <a:off x="2295144" y="3520440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Shape 14"/>
          <p:cNvSpPr/>
          <p:nvPr/>
        </p:nvSpPr>
        <p:spPr>
          <a:xfrm>
            <a:off x="2523744" y="3749040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7" name="Shape 15"/>
          <p:cNvSpPr/>
          <p:nvPr/>
        </p:nvSpPr>
        <p:spPr>
          <a:xfrm>
            <a:off x="2651760" y="3520440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Shape 16"/>
          <p:cNvSpPr/>
          <p:nvPr/>
        </p:nvSpPr>
        <p:spPr>
          <a:xfrm>
            <a:off x="2880360" y="3749040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9" name="Shape 17"/>
          <p:cNvSpPr/>
          <p:nvPr/>
        </p:nvSpPr>
        <p:spPr>
          <a:xfrm>
            <a:off x="3008376" y="3520440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Shape 18"/>
          <p:cNvSpPr/>
          <p:nvPr/>
        </p:nvSpPr>
        <p:spPr>
          <a:xfrm>
            <a:off x="3236976" y="3749040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1" name="Shape 19"/>
          <p:cNvSpPr/>
          <p:nvPr/>
        </p:nvSpPr>
        <p:spPr>
          <a:xfrm>
            <a:off x="3364992" y="3520440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>
            <a:off x="3593592" y="3749040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868680" y="3877056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>
            <a:off x="1097280" y="4105656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5" name="Shape 23"/>
          <p:cNvSpPr/>
          <p:nvPr/>
        </p:nvSpPr>
        <p:spPr>
          <a:xfrm>
            <a:off x="1225296" y="3877056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6" name="Shape 24"/>
          <p:cNvSpPr/>
          <p:nvPr/>
        </p:nvSpPr>
        <p:spPr>
          <a:xfrm>
            <a:off x="1453896" y="4105656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7" name="Shape 25"/>
          <p:cNvSpPr/>
          <p:nvPr/>
        </p:nvSpPr>
        <p:spPr>
          <a:xfrm>
            <a:off x="1581912" y="3877056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8" name="Shape 26"/>
          <p:cNvSpPr/>
          <p:nvPr/>
        </p:nvSpPr>
        <p:spPr>
          <a:xfrm>
            <a:off x="1810512" y="4105656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9" name="Shape 27"/>
          <p:cNvSpPr/>
          <p:nvPr/>
        </p:nvSpPr>
        <p:spPr>
          <a:xfrm>
            <a:off x="1938528" y="3877056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0" name="Shape 28"/>
          <p:cNvSpPr/>
          <p:nvPr/>
        </p:nvSpPr>
        <p:spPr>
          <a:xfrm>
            <a:off x="2167128" y="4105656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1" name="Shape 29"/>
          <p:cNvSpPr/>
          <p:nvPr/>
        </p:nvSpPr>
        <p:spPr>
          <a:xfrm>
            <a:off x="2295144" y="3877056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2" name="Shape 30"/>
          <p:cNvSpPr/>
          <p:nvPr/>
        </p:nvSpPr>
        <p:spPr>
          <a:xfrm>
            <a:off x="2523744" y="4105656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3" name="Shape 31"/>
          <p:cNvSpPr/>
          <p:nvPr/>
        </p:nvSpPr>
        <p:spPr>
          <a:xfrm>
            <a:off x="2651760" y="3877056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4" name="Shape 32"/>
          <p:cNvSpPr/>
          <p:nvPr/>
        </p:nvSpPr>
        <p:spPr>
          <a:xfrm>
            <a:off x="2880360" y="4105656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5" name="Shape 33"/>
          <p:cNvSpPr/>
          <p:nvPr/>
        </p:nvSpPr>
        <p:spPr>
          <a:xfrm>
            <a:off x="3008376" y="3877056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6" name="Shape 34"/>
          <p:cNvSpPr/>
          <p:nvPr/>
        </p:nvSpPr>
        <p:spPr>
          <a:xfrm>
            <a:off x="3236976" y="4105656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7" name="Shape 35"/>
          <p:cNvSpPr/>
          <p:nvPr/>
        </p:nvSpPr>
        <p:spPr>
          <a:xfrm>
            <a:off x="3364992" y="3877056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8" name="Shape 36"/>
          <p:cNvSpPr/>
          <p:nvPr/>
        </p:nvSpPr>
        <p:spPr>
          <a:xfrm>
            <a:off x="3593592" y="4105656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9" name="Shape 37"/>
          <p:cNvSpPr/>
          <p:nvPr/>
        </p:nvSpPr>
        <p:spPr>
          <a:xfrm>
            <a:off x="868680" y="4233672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0" name="Shape 38"/>
          <p:cNvSpPr/>
          <p:nvPr/>
        </p:nvSpPr>
        <p:spPr>
          <a:xfrm>
            <a:off x="1097280" y="4462272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1" name="Shape 39"/>
          <p:cNvSpPr/>
          <p:nvPr/>
        </p:nvSpPr>
        <p:spPr>
          <a:xfrm>
            <a:off x="1225296" y="4233672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2" name="Shape 40"/>
          <p:cNvSpPr/>
          <p:nvPr/>
        </p:nvSpPr>
        <p:spPr>
          <a:xfrm>
            <a:off x="1453896" y="4462272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3" name="Shape 41"/>
          <p:cNvSpPr/>
          <p:nvPr/>
        </p:nvSpPr>
        <p:spPr>
          <a:xfrm>
            <a:off x="1581912" y="4233672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4" name="Shape 42"/>
          <p:cNvSpPr/>
          <p:nvPr/>
        </p:nvSpPr>
        <p:spPr>
          <a:xfrm>
            <a:off x="1810512" y="4462272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5" name="Shape 43"/>
          <p:cNvSpPr/>
          <p:nvPr/>
        </p:nvSpPr>
        <p:spPr>
          <a:xfrm>
            <a:off x="1938528" y="4233672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6" name="Shape 44"/>
          <p:cNvSpPr/>
          <p:nvPr/>
        </p:nvSpPr>
        <p:spPr>
          <a:xfrm>
            <a:off x="2167128" y="4462272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7" name="Shape 45"/>
          <p:cNvSpPr/>
          <p:nvPr/>
        </p:nvSpPr>
        <p:spPr>
          <a:xfrm>
            <a:off x="2295144" y="4233672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8" name="Shape 46"/>
          <p:cNvSpPr/>
          <p:nvPr/>
        </p:nvSpPr>
        <p:spPr>
          <a:xfrm>
            <a:off x="2523744" y="4462272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9" name="Shape 47"/>
          <p:cNvSpPr/>
          <p:nvPr/>
        </p:nvSpPr>
        <p:spPr>
          <a:xfrm>
            <a:off x="2651760" y="4233672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0" name="Shape 48"/>
          <p:cNvSpPr/>
          <p:nvPr/>
        </p:nvSpPr>
        <p:spPr>
          <a:xfrm>
            <a:off x="2880360" y="4462272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1" name="Shape 49"/>
          <p:cNvSpPr/>
          <p:nvPr/>
        </p:nvSpPr>
        <p:spPr>
          <a:xfrm>
            <a:off x="3008376" y="4233672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2" name="Shape 50"/>
          <p:cNvSpPr/>
          <p:nvPr/>
        </p:nvSpPr>
        <p:spPr>
          <a:xfrm>
            <a:off x="3236976" y="4462272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3" name="Shape 51"/>
          <p:cNvSpPr/>
          <p:nvPr/>
        </p:nvSpPr>
        <p:spPr>
          <a:xfrm>
            <a:off x="3364992" y="4233672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4" name="Shape 52"/>
          <p:cNvSpPr/>
          <p:nvPr/>
        </p:nvSpPr>
        <p:spPr>
          <a:xfrm>
            <a:off x="3593592" y="4462272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5" name="Shape 53"/>
          <p:cNvSpPr/>
          <p:nvPr/>
        </p:nvSpPr>
        <p:spPr>
          <a:xfrm>
            <a:off x="868680" y="4590288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6" name="Shape 54"/>
          <p:cNvSpPr/>
          <p:nvPr/>
        </p:nvSpPr>
        <p:spPr>
          <a:xfrm>
            <a:off x="1097280" y="4818888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7" name="Shape 55"/>
          <p:cNvSpPr/>
          <p:nvPr/>
        </p:nvSpPr>
        <p:spPr>
          <a:xfrm>
            <a:off x="1225296" y="4590288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8" name="Shape 56"/>
          <p:cNvSpPr/>
          <p:nvPr/>
        </p:nvSpPr>
        <p:spPr>
          <a:xfrm>
            <a:off x="1453896" y="4818888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9" name="Shape 57"/>
          <p:cNvSpPr/>
          <p:nvPr/>
        </p:nvSpPr>
        <p:spPr>
          <a:xfrm>
            <a:off x="1581912" y="4590288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0" name="Shape 58"/>
          <p:cNvSpPr/>
          <p:nvPr/>
        </p:nvSpPr>
        <p:spPr>
          <a:xfrm>
            <a:off x="1810512" y="4818888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1" name="Shape 59"/>
          <p:cNvSpPr/>
          <p:nvPr/>
        </p:nvSpPr>
        <p:spPr>
          <a:xfrm>
            <a:off x="1938528" y="4590288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2" name="Shape 60"/>
          <p:cNvSpPr/>
          <p:nvPr/>
        </p:nvSpPr>
        <p:spPr>
          <a:xfrm>
            <a:off x="2167128" y="4818888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3" name="Shape 61"/>
          <p:cNvSpPr/>
          <p:nvPr/>
        </p:nvSpPr>
        <p:spPr>
          <a:xfrm>
            <a:off x="2295144" y="4590288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4" name="Shape 62"/>
          <p:cNvSpPr/>
          <p:nvPr/>
        </p:nvSpPr>
        <p:spPr>
          <a:xfrm>
            <a:off x="2523744" y="4818888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5" name="Shape 63"/>
          <p:cNvSpPr/>
          <p:nvPr/>
        </p:nvSpPr>
        <p:spPr>
          <a:xfrm>
            <a:off x="2651760" y="4590288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6" name="Shape 64"/>
          <p:cNvSpPr/>
          <p:nvPr/>
        </p:nvSpPr>
        <p:spPr>
          <a:xfrm>
            <a:off x="2880360" y="4818888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7" name="Shape 65"/>
          <p:cNvSpPr/>
          <p:nvPr/>
        </p:nvSpPr>
        <p:spPr>
          <a:xfrm>
            <a:off x="3008376" y="4590288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8" name="Shape 66"/>
          <p:cNvSpPr/>
          <p:nvPr/>
        </p:nvSpPr>
        <p:spPr>
          <a:xfrm>
            <a:off x="3236976" y="4818888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9" name="Shape 67"/>
          <p:cNvSpPr/>
          <p:nvPr/>
        </p:nvSpPr>
        <p:spPr>
          <a:xfrm>
            <a:off x="3364992" y="4590288"/>
            <a:ext cx="292608" cy="292608"/>
          </a:xfrm>
          <a:prstGeom prst="rect">
            <a:avLst/>
          </a:prstGeom>
          <a:solidFill>
            <a:srgbClr val="1F2632"/>
          </a:solidFill>
          <a:ln w="6350">
            <a:solidFill>
              <a:srgbClr val="2A3142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0" name="Shape 68"/>
          <p:cNvSpPr/>
          <p:nvPr/>
        </p:nvSpPr>
        <p:spPr>
          <a:xfrm>
            <a:off x="3593592" y="4818888"/>
            <a:ext cx="36576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1" name="Shape 69"/>
          <p:cNvSpPr/>
          <p:nvPr/>
        </p:nvSpPr>
        <p:spPr>
          <a:xfrm>
            <a:off x="868680" y="5212080"/>
            <a:ext cx="5029200" cy="9144"/>
          </a:xfrm>
          <a:prstGeom prst="rect">
            <a:avLst/>
          </a:prstGeom>
          <a:solidFill>
            <a:srgbClr val="3A3F4E"/>
          </a:solidFill>
          <a:ln w="12700">
            <a:solidFill>
              <a:srgbClr val="3A3F4E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2" name="Text 70"/>
          <p:cNvSpPr/>
          <p:nvPr/>
        </p:nvSpPr>
        <p:spPr>
          <a:xfrm>
            <a:off x="868680" y="534924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AF7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 transparant recept</a:t>
            </a:r>
            <a:endParaRPr lang="en-US" sz="1100" dirty="0"/>
          </a:p>
        </p:txBody>
      </p:sp>
      <p:sp>
        <p:nvSpPr>
          <p:cNvPr id="73" name="Text 71"/>
          <p:cNvSpPr/>
          <p:nvPr/>
        </p:nvSpPr>
        <p:spPr>
          <a:xfrm>
            <a:off x="868680" y="566928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100.000+ GPU's  ·  biljoenen tokens  ·  maanden trainen  ·  een bekende objectieffunctie</a:t>
            </a:r>
            <a:endParaRPr lang="en-US" sz="1100" dirty="0"/>
          </a:p>
        </p:txBody>
      </p:sp>
      <p:sp>
        <p:nvSpPr>
          <p:cNvPr id="74" name="Shape 72"/>
          <p:cNvSpPr/>
          <p:nvPr/>
        </p:nvSpPr>
        <p:spPr>
          <a:xfrm>
            <a:off x="6217920" y="2926080"/>
            <a:ext cx="5394960" cy="338328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5" name="Text 73"/>
          <p:cNvSpPr/>
          <p:nvPr/>
        </p:nvSpPr>
        <p:spPr>
          <a:xfrm>
            <a:off x="6446520" y="30632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HOE HET WERKT</a:t>
            </a:r>
            <a:endParaRPr lang="en-US" sz="900" dirty="0"/>
          </a:p>
        </p:txBody>
      </p:sp>
      <p:sp>
        <p:nvSpPr>
          <p:cNvPr id="76" name="Shape 74"/>
          <p:cNvSpPr/>
          <p:nvPr/>
        </p:nvSpPr>
        <p:spPr>
          <a:xfrm>
            <a:off x="6858000" y="3611880"/>
            <a:ext cx="4114800" cy="1554480"/>
          </a:xfrm>
          <a:prstGeom prst="rect">
            <a:avLst/>
          </a:prstGeom>
          <a:solidFill>
            <a:srgbClr val="0F1419"/>
          </a:solidFill>
          <a:ln w="12700">
            <a:solidFill>
              <a:srgbClr val="0F1419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7" name="Text 75"/>
          <p:cNvSpPr/>
          <p:nvPr/>
        </p:nvSpPr>
        <p:spPr>
          <a:xfrm>
            <a:off x="6858000" y="3611880"/>
            <a:ext cx="41148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600" dirty="0">
                <a:solidFill>
                  <a:srgbClr val="E8B0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9600" dirty="0"/>
          </a:p>
        </p:txBody>
      </p:sp>
      <p:sp>
        <p:nvSpPr>
          <p:cNvPr id="78" name="Shape 76"/>
          <p:cNvSpPr/>
          <p:nvPr/>
        </p:nvSpPr>
        <p:spPr>
          <a:xfrm>
            <a:off x="6446520" y="5349240"/>
            <a:ext cx="365760" cy="18288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9" name="Text 77"/>
          <p:cNvSpPr/>
          <p:nvPr/>
        </p:nvSpPr>
        <p:spPr>
          <a:xfrm>
            <a:off x="6446520" y="5440680"/>
            <a:ext cx="4937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Geen </a:t>
            </a:r>
            <a:r>
              <a:rPr lang="en-US" i="1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mens</a:t>
            </a:r>
            <a:r>
              <a:rPr lang="en-US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i="1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ook</a:t>
            </a:r>
            <a:r>
              <a:rPr lang="en-US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niet in de </a:t>
            </a:r>
            <a:r>
              <a:rPr lang="en-US" i="1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bouwende</a:t>
            </a:r>
            <a:r>
              <a:rPr lang="en-US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labs) kan voorspellen welke vaardigheden bij welke schaal verschijnen.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Text 2"/>
          <p:cNvSpPr/>
          <p:nvPr/>
        </p:nvSpPr>
        <p:spPr>
          <a:xfrm>
            <a:off x="548640" y="1028700"/>
            <a:ext cx="10972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weten niet hoe het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werkt</a:t>
            </a:r>
            <a:b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maar we zien wél de impact.</a:t>
            </a:r>
            <a:endParaRPr lang="en-US" sz="2800" dirty="0"/>
          </a:p>
        </p:txBody>
      </p:sp>
      <p:graphicFrame>
        <p:nvGraphicFramePr>
          <p:cNvPr id="5" name="Chart 0"/>
          <p:cNvGraphicFramePr/>
          <p:nvPr/>
        </p:nvGraphicFramePr>
        <p:xfrm>
          <a:off x="640080" y="2743200"/>
          <a:ext cx="77724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3"/>
          <p:cNvSpPr/>
          <p:nvPr/>
        </p:nvSpPr>
        <p:spPr>
          <a:xfrm>
            <a:off x="8869680" y="283464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Saturatie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8869680" y="3246120"/>
            <a:ext cx="30175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Benchmarks die we ontwierpen om AI uit te dagen, worden binnen één tot twee jaar verzadigd.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Text 2"/>
          <p:cNvSpPr/>
          <p:nvPr/>
        </p:nvSpPr>
        <p:spPr>
          <a:xfrm>
            <a:off x="548640" y="1051560"/>
            <a:ext cx="10972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 Turing-test, zeventig jaar lang het </a:t>
            </a:r>
            <a:r>
              <a:rPr lang="en-US" sz="30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ultieme</a:t>
            </a:r>
            <a:r>
              <a:rPr lang="en-US" sz="30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30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bewijs</a:t>
            </a:r>
            <a:br>
              <a:rPr lang="en-US" sz="30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30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van </a:t>
            </a:r>
            <a:r>
              <a:rPr lang="en-US" sz="30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Algemene</a:t>
            </a:r>
            <a:r>
              <a:rPr lang="en-US" sz="30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AI, is </a:t>
            </a:r>
            <a:r>
              <a:rPr lang="en-US" sz="30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opeens</a:t>
            </a:r>
            <a:r>
              <a:rPr lang="en-US" sz="30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30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voorbijgestreefd</a:t>
            </a:r>
            <a:r>
              <a:rPr lang="en-US" sz="30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640080" y="3108960"/>
            <a:ext cx="539496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640080" y="3108960"/>
            <a:ext cx="5394960" cy="54864"/>
          </a:xfrm>
          <a:prstGeom prst="rect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Text 5"/>
          <p:cNvSpPr/>
          <p:nvPr/>
        </p:nvSpPr>
        <p:spPr>
          <a:xfrm>
            <a:off x="914400" y="338328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914400" y="3886200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"Hallo, hoe gaat het met je?"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14400" y="4663440"/>
            <a:ext cx="4846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Beoordelaars konden tot voor kort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feilloos het verschil zien.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6217920" y="3108960"/>
            <a:ext cx="539496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6217920" y="3108960"/>
            <a:ext cx="5394960" cy="54864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6492240" y="338328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TAALMODEL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492240" y="3886200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"Hallo, hoe gaat het met je?"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6492240" y="4663440"/>
            <a:ext cx="4846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gecontroleerde studies wordt GPT-4-class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als ‘mens’ aangeduid dan een echte mens.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Text 2"/>
          <p:cNvSpPr/>
          <p:nvPr/>
        </p:nvSpPr>
        <p:spPr>
          <a:xfrm>
            <a:off x="548640" y="1051560"/>
            <a:ext cx="10972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Zelfs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tests die we ‘onverslaanbaar’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noemden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,</a:t>
            </a:r>
            <a:b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vallen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één voor één.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640080" y="29260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HUMANITY'S LAST EXAM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640080" y="3291840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3.000 vragen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640080" y="3840480"/>
            <a:ext cx="5486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opgesteld door honderden specialisten,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wiskundigen, juristen, filosofen.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583680" y="292608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van koplopers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6583680" y="3291840"/>
            <a:ext cx="51206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dirty="0">
                <a:solidFill>
                  <a:srgbClr val="6B72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&lt; 4%</a:t>
            </a:r>
            <a:endParaRPr lang="en-US" sz="6400" dirty="0"/>
          </a:p>
        </p:txBody>
      </p:sp>
      <p:sp>
        <p:nvSpPr>
          <p:cNvPr id="10" name="Text 8"/>
          <p:cNvSpPr/>
          <p:nvPr/>
        </p:nvSpPr>
        <p:spPr>
          <a:xfrm>
            <a:off x="6583680" y="443484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 lancering (jan. 2025)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583680" y="5029200"/>
            <a:ext cx="5029200" cy="9144"/>
          </a:xfrm>
          <a:prstGeom prst="rect">
            <a:avLst/>
          </a:prstGeom>
          <a:solidFill>
            <a:srgbClr val="D4CFC7"/>
          </a:solidFill>
          <a:ln w="12700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6583680" y="516636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Eén jaar later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583680" y="5486400"/>
            <a:ext cx="5120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C844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≈ 50%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F2ACE-F3EF-6F60-7C0B-DEF26E17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4" r="-2" b="2555"/>
          <a:stretch>
            <a:fillRect/>
          </a:stretch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1">
            <a:extLst>
              <a:ext uri="{FF2B5EF4-FFF2-40B4-BE49-F238E27FC236}">
                <a16:creationId xmlns:a16="http://schemas.microsoft.com/office/drawing/2014/main" id="{511AFA0D-919E-7B4B-A8AC-650CB9321F56}"/>
              </a:ext>
            </a:extLst>
          </p:cNvPr>
          <p:cNvSpPr/>
          <p:nvPr/>
        </p:nvSpPr>
        <p:spPr>
          <a:xfrm>
            <a:off x="661916" y="2852381"/>
            <a:ext cx="3161940" cy="2640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4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ONS EIGEN ONDERZOEK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17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36576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ONS EIGEN ONDERZOEK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051560"/>
            <a:ext cx="10972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onze groep ontleden we hoe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taalmodellen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werken</a:t>
            </a:r>
            <a:endParaRPr lang="en-US" sz="2800" dirty="0">
              <a:solidFill>
                <a:srgbClr val="1A1F2E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 algn="l">
              <a:buNone/>
            </a:pP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wat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zij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kunnen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betekenen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voor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de </a:t>
            </a:r>
            <a:r>
              <a:rPr lang="en-US" sz="2800" dirty="0" err="1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wetenschap</a:t>
            </a:r>
            <a:r>
              <a:rPr lang="en-US" sz="28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40080" y="3246120"/>
            <a:ext cx="4937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Reasoning chains: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1A1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 redeneerstappen ontleed.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640080" y="4434840"/>
            <a:ext cx="49377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meten welke tussenstappen het model écht zet, welke verborgen heuristieken het gebruikt, en wáár de redenering breekt.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400800" y="3017520"/>
            <a:ext cx="960120" cy="777240"/>
          </a:xfrm>
          <a:prstGeom prst="rect">
            <a:avLst/>
          </a:prstGeom>
          <a:solidFill>
            <a:srgbClr val="FFFFFF"/>
          </a:solidFill>
          <a:ln w="15875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Text 7"/>
          <p:cNvSpPr/>
          <p:nvPr/>
        </p:nvSpPr>
        <p:spPr>
          <a:xfrm>
            <a:off x="6400800" y="3017520"/>
            <a:ext cx="9601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Vraag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 rot="5400000">
            <a:off x="7370064" y="3342132"/>
            <a:ext cx="128016" cy="128016"/>
          </a:xfrm>
          <a:prstGeom prst="rtTriangle">
            <a:avLst/>
          </a:prstGeom>
          <a:solidFill>
            <a:srgbClr val="D4CFC7"/>
          </a:solidFill>
          <a:ln w="12700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7525512" y="3017520"/>
            <a:ext cx="960120" cy="777240"/>
          </a:xfrm>
          <a:prstGeom prst="rect">
            <a:avLst/>
          </a:prstGeom>
          <a:solidFill>
            <a:srgbClr val="FFFFFF"/>
          </a:solidFill>
          <a:ln w="15875">
            <a:solidFill>
              <a:srgbClr val="1F4E79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7525512" y="3017520"/>
            <a:ext cx="9601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4E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Stap 1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 rot="5400000">
            <a:off x="8494776" y="3342132"/>
            <a:ext cx="128016" cy="128016"/>
          </a:xfrm>
          <a:prstGeom prst="rtTriangle">
            <a:avLst/>
          </a:prstGeom>
          <a:solidFill>
            <a:srgbClr val="D4CFC7"/>
          </a:solidFill>
          <a:ln w="12700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Shape 12"/>
          <p:cNvSpPr/>
          <p:nvPr/>
        </p:nvSpPr>
        <p:spPr>
          <a:xfrm>
            <a:off x="8650224" y="3017520"/>
            <a:ext cx="960120" cy="777240"/>
          </a:xfrm>
          <a:prstGeom prst="rect">
            <a:avLst/>
          </a:prstGeom>
          <a:solidFill>
            <a:srgbClr val="FFFFFF"/>
          </a:solidFill>
          <a:ln w="15875">
            <a:solidFill>
              <a:srgbClr val="1F4E79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5" name="Text 13"/>
          <p:cNvSpPr/>
          <p:nvPr/>
        </p:nvSpPr>
        <p:spPr>
          <a:xfrm>
            <a:off x="8650224" y="3017520"/>
            <a:ext cx="9601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4E7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Stap 2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 rot="5400000">
            <a:off x="9619488" y="3342132"/>
            <a:ext cx="128016" cy="128016"/>
          </a:xfrm>
          <a:prstGeom prst="rtTriangle">
            <a:avLst/>
          </a:prstGeom>
          <a:solidFill>
            <a:srgbClr val="D4CFC7"/>
          </a:solidFill>
          <a:ln w="12700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7" name="Shape 15"/>
          <p:cNvSpPr/>
          <p:nvPr/>
        </p:nvSpPr>
        <p:spPr>
          <a:xfrm>
            <a:off x="9774936" y="3017520"/>
            <a:ext cx="960120" cy="777240"/>
          </a:xfrm>
          <a:prstGeom prst="rect">
            <a:avLst/>
          </a:prstGeom>
          <a:solidFill>
            <a:srgbClr val="FFFFFF"/>
          </a:solidFill>
          <a:ln w="15875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Text 16"/>
          <p:cNvSpPr/>
          <p:nvPr/>
        </p:nvSpPr>
        <p:spPr>
          <a:xfrm>
            <a:off x="9774936" y="3017520"/>
            <a:ext cx="9601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Stap 3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 rot="5400000">
            <a:off x="10744200" y="3342132"/>
            <a:ext cx="128016" cy="128016"/>
          </a:xfrm>
          <a:prstGeom prst="rtTriangle">
            <a:avLst/>
          </a:prstGeom>
          <a:solidFill>
            <a:srgbClr val="D4CFC7"/>
          </a:solidFill>
          <a:ln w="12700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Shape 18"/>
          <p:cNvSpPr/>
          <p:nvPr/>
        </p:nvSpPr>
        <p:spPr>
          <a:xfrm>
            <a:off x="10899648" y="3017520"/>
            <a:ext cx="960120" cy="777240"/>
          </a:xfrm>
          <a:prstGeom prst="rect">
            <a:avLst/>
          </a:prstGeom>
          <a:solidFill>
            <a:srgbClr val="FFFFFF"/>
          </a:solidFill>
          <a:ln w="15875">
            <a:solidFill>
              <a:srgbClr val="1A1F2E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 19"/>
          <p:cNvSpPr/>
          <p:nvPr/>
        </p:nvSpPr>
        <p:spPr>
          <a:xfrm>
            <a:off x="10899648" y="3017520"/>
            <a:ext cx="9601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Antwoord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400800" y="4023360"/>
            <a:ext cx="5212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Waar in deze keten ontstaan fouten? En welke stappen zijn écht nodig?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6400800" y="4800600"/>
            <a:ext cx="521208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4CFC7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>
            <a:off x="6400800" y="4800600"/>
            <a:ext cx="54864" cy="1554480"/>
          </a:xfrm>
          <a:prstGeom prst="rect">
            <a:avLst/>
          </a:prstGeom>
          <a:solidFill>
            <a:srgbClr val="C8442A"/>
          </a:solidFill>
          <a:ln w="12700">
            <a:solidFill>
              <a:srgbClr val="C8442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5" name="Text 23"/>
          <p:cNvSpPr/>
          <p:nvPr/>
        </p:nvSpPr>
        <p:spPr>
          <a:xfrm>
            <a:off x="6629400" y="493776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C844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BEVINDING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6629400" y="5212080"/>
            <a:ext cx="4937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Langere ‘denkketens’ </a:t>
            </a:r>
            <a:r>
              <a:rPr lang="en-US" sz="13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verbeteren</a:t>
            </a:r>
            <a:r>
              <a:rPr lang="en-US" sz="13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prestaties</a:t>
            </a:r>
            <a:r>
              <a:rPr lang="en-US" sz="1300" dirty="0">
                <a:solidFill>
                  <a:srgbClr val="1A1F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maar lang niet altijd om de redenen die we vermoeden.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702</Words>
  <Application>Microsoft Macintosh PowerPoint</Application>
  <PresentationFormat>Widescreen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Georgia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Taalmodellen en hun impact</dc:title>
  <dc:subject>PptxGenJS Presentation</dc:subject>
  <dc:creator>Vincent Ginis</dc:creator>
  <cp:lastModifiedBy>Vincent GINIS</cp:lastModifiedBy>
  <cp:revision>55</cp:revision>
  <dcterms:created xsi:type="dcterms:W3CDTF">2026-04-29T17:33:51Z</dcterms:created>
  <dcterms:modified xsi:type="dcterms:W3CDTF">2026-05-04T14:16:29Z</dcterms:modified>
</cp:coreProperties>
</file>